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74" r:id="rId4"/>
    <p:sldId id="256" r:id="rId5"/>
    <p:sldId id="258" r:id="rId6"/>
    <p:sldId id="259" r:id="rId7"/>
    <p:sldId id="260" r:id="rId8"/>
    <p:sldId id="267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 autoAdjust="0"/>
    <p:restoredTop sz="94660"/>
  </p:normalViewPr>
  <p:slideViewPr>
    <p:cSldViewPr>
      <p:cViewPr>
        <p:scale>
          <a:sx n="80" d="100"/>
          <a:sy n="80" d="100"/>
        </p:scale>
        <p:origin x="-202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0713C-82AD-4411-A7FD-1A2ABF3BC5DD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38D01-8F49-4540-8B46-66D50C5F8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5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8D01-8F49-4540-8B46-66D50C5F87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1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7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5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2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3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805B-5679-403E-9EB7-EFEC79A3BA6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E079-4028-421D-9DC7-741920FB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55147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What if…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ALIENS LANDED?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9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2549" r="889" b="2285"/>
          <a:stretch/>
        </p:blipFill>
        <p:spPr>
          <a:xfrm>
            <a:off x="5400641" y="838200"/>
            <a:ext cx="3304907" cy="3079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3" y="3226090"/>
            <a:ext cx="3527561" cy="2758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581" flipH="1">
            <a:off x="101992" y="1347461"/>
            <a:ext cx="1890697" cy="995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6250">
            <a:off x="1157505" y="788612"/>
            <a:ext cx="1667241" cy="878080"/>
          </a:xfrm>
          <a:prstGeom prst="rect">
            <a:avLst/>
          </a:prstGeom>
        </p:spPr>
      </p:pic>
      <p:pic>
        <p:nvPicPr>
          <p:cNvPr id="14" name="Picture 4" descr="http://schools.iclipart.com/dodl.php?linklokauth=LzA0Ni9iYXRjaF85MS9iNV9hbGllbjAwMTguanBnLDE0MDAwOTE5NDcsMjA3LjI4LjE2Ny4xLDAsMCxMTF8wLCw1MzI3MmY0MWI3M2QyOTBhZDk1OWQwNWEyMWY3NTRhNw%3D%3D/b5_alien00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83" y="2008677"/>
            <a:ext cx="3089911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chools.iclipart.com/dodl.php?linklokauth=LzA0Ni9iYXRjaF85MS9iNV9hbGllbjAwMTguanBnLDE0MDAwOTE5NDcsMjA3LjI4LjE2Ny4xLDAsMCxMTF8wLCw1MzI3MmY0MWI3M2QyOTBhZDk1OWQwNWEyMWY3NTRhNw%3D%3D/b5_alien001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947" y="2156825"/>
            <a:ext cx="3063159" cy="45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55366"/>
            <a:ext cx="3897594" cy="4902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13397"/>
            <a:ext cx="2431033" cy="2590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116" y="4853299"/>
            <a:ext cx="1787524" cy="1905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95847" y="3530890"/>
            <a:ext cx="2362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Save 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Us!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33" y="4725527"/>
            <a:ext cx="1907417" cy="20327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5945" y="122370"/>
            <a:ext cx="860977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Where can these aliens survive?!?</a:t>
            </a:r>
            <a:endParaRPr lang="en-US" sz="4400" dirty="0">
              <a:latin typeface="Gill Sans MT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959">
            <a:off x="824681" y="1652674"/>
            <a:ext cx="1914500" cy="10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2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" y="228600"/>
            <a:ext cx="8991600" cy="73183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Gill Sans MT" pitchFamily="34" charset="0"/>
                <a:cs typeface="Aharoni" panose="02010803020104030203" pitchFamily="2" charset="-79"/>
              </a:rPr>
              <a:t>ALIENS HAVE CRASH LANDED ON EARTH  Your job is to help them survive</a:t>
            </a:r>
            <a:r>
              <a:rPr lang="en-US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  </a:t>
            </a:r>
            <a:endParaRPr lang="en-US" sz="36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69" y="2105167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Read the alien characteristics.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On the last slide, decide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which climate each alien can survive in and drag and drop the alien onto that </a:t>
            </a:r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climate.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You may use your climate notes &amp; your textbook to complete this mission.</a:t>
            </a:r>
            <a:endParaRPr lang="en-US" dirty="0" smtClean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0644" y="1362891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Gill Sans Ultra Bold" pitchFamily="34" charset="0"/>
                <a:cs typeface="Aharoni" panose="02010803020104030203" pitchFamily="2" charset="-79"/>
              </a:rPr>
              <a:t>Your Mission: </a:t>
            </a:r>
            <a:endParaRPr lang="en-US" dirty="0">
              <a:solidFill>
                <a:schemeClr val="bg1"/>
              </a:solidFill>
              <a:latin typeface="Gill Sans Ultra Bold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65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chools.iclipart.com/dodl.php?linklokauth=LzA0Ni9iYXRjaF85MS9iNV9hbGllbjAwMTguanBnLDE0MDAwOTE5NDcsMjA3LjI4LjE2Ny4xLDAsMCxMTF8wLCw1MzI3MmY0MWI3M2QyOTBhZDk1OWQwNWEyMWY3NTRhNw%3D%3D/b5_alien00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17" y="204387"/>
            <a:ext cx="4183682" cy="61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172200" y="233585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1378"/>
              <a:gd name="adj6" fmla="val -47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6477000" y="1371600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044"/>
              <a:gd name="adj6" fmla="val -81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Diet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400800" y="3886200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3401"/>
              <a:gd name="adj5" fmla="val 176136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Appendages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6096000" y="2667000"/>
            <a:ext cx="2057400" cy="304800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Body Temperature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57996" y="76200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2395"/>
              <a:gd name="adj4" fmla="val 120405"/>
              <a:gd name="adj5" fmla="val 191005"/>
              <a:gd name="adj6" fmla="val 157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Skin Color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315098" y="2912639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2395"/>
              <a:gd name="adj4" fmla="val 120405"/>
              <a:gd name="adj5" fmla="val 17173"/>
              <a:gd name="adj6" fmla="val 128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Special Abilities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209889" y="4066374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69218"/>
              <a:gd name="adj4" fmla="val 125389"/>
              <a:gd name="adj5" fmla="val 239804"/>
              <a:gd name="adj6" fmla="val 160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Weaknesses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98" y="381000"/>
            <a:ext cx="272260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Skin will change color depending on level  of humidity in order to blend in with the environment for protection from predators. (More humidity means easier ability to change colors)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200400"/>
            <a:ext cx="2230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Can quadruple the mass of arachnids in order to hunt, gather, and travel.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343400"/>
            <a:ext cx="268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Due to colorful skin covering, cannot survive in polar climate zones. Needs dense foliage to evade predators.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2594" y="2971800"/>
            <a:ext cx="281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Aliens body temperature must average 20 degrees </a:t>
            </a:r>
            <a:r>
              <a:rPr lang="en-US" sz="1200" dirty="0" smtClean="0">
                <a:latin typeface="Gill Sans MT" pitchFamily="34" charset="0"/>
              </a:rPr>
              <a:t>higher than </a:t>
            </a:r>
            <a:r>
              <a:rPr lang="en-US" sz="1200" dirty="0" smtClean="0">
                <a:latin typeface="Gill Sans MT" pitchFamily="34" charset="0"/>
              </a:rPr>
              <a:t>a human in order to survive.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6479" y="4171772"/>
            <a:ext cx="2819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Supplemental nutrients are absorbed through the phalanges of all appendages 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6509" y="538384"/>
            <a:ext cx="23735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Due to direct sun rays, Alien has limited vision and is susceptible to night blindness.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325395" y="1617252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69218"/>
              <a:gd name="adj4" fmla="val 125389"/>
              <a:gd name="adj5" fmla="val 91206"/>
              <a:gd name="adj6" fmla="val 176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Vocal Abilities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08" y="1925161"/>
            <a:ext cx="28193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Able to mimic sounds and make calls in environment to manipulate other animals as needed to survive.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075" y="6248400"/>
            <a:ext cx="6875505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CHARACTERIST</a:t>
            </a:r>
            <a:r>
              <a:rPr lang="en-US" sz="4400" dirty="0" smtClean="0">
                <a:latin typeface="Gill Sans MT" pitchFamily="34" charset="0"/>
              </a:rPr>
              <a:t>ICS</a:t>
            </a:r>
            <a:endParaRPr lang="en-US" sz="4400" dirty="0">
              <a:latin typeface="Gill Sans MT" pitchFamily="34" charset="0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470939" y="5181600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69218"/>
              <a:gd name="adj4" fmla="val 125389"/>
              <a:gd name="adj5" fmla="val 91206"/>
              <a:gd name="adj6" fmla="val 176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Terrain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486400"/>
            <a:ext cx="268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Alien’s hands and feet are well equipped for climbing and/or walking on any terrain. Prefers climbing into canopies.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4109" y="1635144"/>
            <a:ext cx="290699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Alien’s diet consists of 50% fresh </a:t>
            </a:r>
            <a:r>
              <a:rPr lang="en-US" sz="1200" dirty="0" smtClean="0">
                <a:latin typeface="Gill Sans MT" pitchFamily="34" charset="0"/>
              </a:rPr>
              <a:t>water and 30% salt water. </a:t>
            </a:r>
            <a:r>
              <a:rPr lang="en-US" sz="1200" dirty="0" smtClean="0">
                <a:latin typeface="Gill Sans MT" pitchFamily="34" charset="0"/>
              </a:rPr>
              <a:t>Must consume 20 eight oz. cups of water daily.  Alien eats plant life similar to indigenous like primates. </a:t>
            </a:r>
            <a:endParaRPr lang="en-US" sz="12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08" y="1229007"/>
            <a:ext cx="4208145" cy="4484702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6267926" y="76200"/>
            <a:ext cx="2096756" cy="304800"/>
          </a:xfrm>
          <a:prstGeom prst="borderCallout2">
            <a:avLst>
              <a:gd name="adj1" fmla="val 50569"/>
              <a:gd name="adj2" fmla="val -4280"/>
              <a:gd name="adj3" fmla="val 73296"/>
              <a:gd name="adj4" fmla="val -28026"/>
              <a:gd name="adj5" fmla="val 448651"/>
              <a:gd name="adj6" fmla="val -53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6564594" y="1223212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4460"/>
              <a:gd name="adj6" fmla="val -61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Diet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368397" y="4351726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3855"/>
              <a:gd name="adj6" fmla="val -31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Appendages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6605226" y="2455439"/>
            <a:ext cx="2057400" cy="304800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Body Temperature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47700" y="90344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2395"/>
              <a:gd name="adj4" fmla="val 120405"/>
              <a:gd name="adj5" fmla="val 504641"/>
              <a:gd name="adj6" fmla="val 192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Skin Color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238898" y="2379238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8003"/>
              <a:gd name="adj4" fmla="val 114174"/>
              <a:gd name="adj5" fmla="val 17173"/>
              <a:gd name="adj6" fmla="val 128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Special Abilities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288688" y="3581400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69218"/>
              <a:gd name="adj4" fmla="val 125389"/>
              <a:gd name="adj5" fmla="val -192014"/>
              <a:gd name="adj6" fmla="val 151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Weaknesses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272260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Wide variations in sunlight exposure results in Alien’s skin being a neutral color to shield him from predators.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67000"/>
            <a:ext cx="223039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Extreme coldness allows for the ability to blind prey.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886200"/>
            <a:ext cx="2689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Cannot self-reproduce if located within a climate that has four seasons.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2743200"/>
            <a:ext cx="28194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His body must contain a core temperature similar to that of </a:t>
            </a:r>
            <a:r>
              <a:rPr lang="en-US" sz="1200" i="1" dirty="0" err="1" smtClean="0">
                <a:latin typeface="Gill Sans MT" pitchFamily="34" charset="0"/>
              </a:rPr>
              <a:t>Ursus</a:t>
            </a:r>
            <a:r>
              <a:rPr lang="en-US" sz="1200" i="1" dirty="0" smtClean="0">
                <a:latin typeface="Gill Sans MT" pitchFamily="34" charset="0"/>
              </a:rPr>
              <a:t> </a:t>
            </a:r>
            <a:r>
              <a:rPr lang="en-US" sz="1200" i="1" dirty="0" err="1" smtClean="0">
                <a:latin typeface="Gill Sans MT" pitchFamily="34" charset="0"/>
              </a:rPr>
              <a:t>arctos</a:t>
            </a:r>
            <a:r>
              <a:rPr lang="en-US" sz="1200" i="1" dirty="0" smtClean="0">
                <a:latin typeface="Gill Sans MT" pitchFamily="34" charset="0"/>
              </a:rPr>
              <a:t> </a:t>
            </a:r>
            <a:r>
              <a:rPr lang="en-US" sz="1200" i="1" dirty="0" err="1" smtClean="0">
                <a:latin typeface="Gill Sans MT" pitchFamily="34" charset="0"/>
              </a:rPr>
              <a:t>horribilis</a:t>
            </a:r>
            <a:r>
              <a:rPr lang="en-US" sz="1200" dirty="0" smtClean="0">
                <a:latin typeface="Gill Sans MT" pitchFamily="34" charset="0"/>
              </a:rPr>
              <a:t>. Hibernates by converting lower air temperatures to energy though the bulge in his head. Higher temperatures result in suffocation.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4648200"/>
            <a:ext cx="281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High humidity allows for the high voltage of electricity through the tentacles for defensive purposes.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524000"/>
            <a:ext cx="29069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Needs to consume approximately 8 pounds of conifer needles every day to maintain body weight.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381000"/>
            <a:ext cx="23735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Alien lacks depth perception, which makes him more likely to run into objects.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266287" y="1216091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69218"/>
              <a:gd name="adj4" fmla="val 125389"/>
              <a:gd name="adj5" fmla="val 91206"/>
              <a:gd name="adj6" fmla="val 176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Vocal Abilities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524000"/>
            <a:ext cx="28193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Can manipulate movements of objects to create symbols for purpose of communication.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075" y="6248400"/>
            <a:ext cx="6875505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CHARACTERIST</a:t>
            </a:r>
            <a:r>
              <a:rPr lang="en-US" sz="4400" dirty="0" smtClean="0">
                <a:latin typeface="Gill Sans MT" pitchFamily="34" charset="0"/>
              </a:rPr>
              <a:t>ICS</a:t>
            </a:r>
            <a:endParaRPr lang="en-US" sz="4400" dirty="0">
              <a:latin typeface="Gill Sans MT" pitchFamily="34" charset="0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227963" y="4803377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69218"/>
              <a:gd name="adj4" fmla="val 125389"/>
              <a:gd name="adj5" fmla="val 91206"/>
              <a:gd name="adj6" fmla="val 176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Terrain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105400"/>
            <a:ext cx="268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Given uneven lower appendages, species moves best on flakes of crystalline water ice.</a:t>
            </a:r>
            <a:endParaRPr lang="en-US" sz="12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6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83" y="1964819"/>
            <a:ext cx="4648208" cy="2448056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6172200" y="233585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9610"/>
              <a:gd name="adj6" fmla="val -65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6553200" y="1748588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3170"/>
              <a:gd name="adj6" fmla="val -54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Diet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477000" y="4835098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5682"/>
              <a:gd name="adj6" fmla="val -79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Appendages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6706081" y="3400392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565"/>
              <a:gd name="adj6" fmla="val -51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Body Temperature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57996" y="76200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2395"/>
              <a:gd name="adj4" fmla="val 120405"/>
              <a:gd name="adj5" fmla="val 677369"/>
              <a:gd name="adj6" fmla="val 170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Skin Color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256375" y="2858579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2395"/>
              <a:gd name="adj4" fmla="val 120405"/>
              <a:gd name="adj5" fmla="val 176858"/>
              <a:gd name="adj6" fmla="val 128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Special Abilities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544600" y="4121727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-90595"/>
              <a:gd name="adj4" fmla="val 114589"/>
              <a:gd name="adj5" fmla="val -249448"/>
              <a:gd name="adj6" fmla="val 123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Weaknesses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98" y="381000"/>
            <a:ext cx="272260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Fur continuously grows.  Must have adequate moisture to shed fur. Without necessary rainfall, alien will suffocate on his own fur. </a:t>
            </a:r>
            <a:endParaRPr lang="en-US" sz="1200" i="1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878" y="3138606"/>
            <a:ext cx="2230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Has the ability to read the minds of his prey under dangerous weather conditions.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419600"/>
            <a:ext cx="2689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Susceptible to larger birds of prey. Needs tall foliage to evade predators</a:t>
            </a:r>
            <a:r>
              <a:rPr lang="en-US" sz="1200" dirty="0">
                <a:latin typeface="Gill Sans MT" pitchFamily="34" charset="0"/>
              </a:rPr>
              <a:t>. Needs to gnaw on jade/limestone to prevent overgrowth of fangs.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3705192"/>
            <a:ext cx="281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Alien needs a variety of at least two seasons  to allow his fluffy body to sustain a critical body temperature.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3879" y="5153826"/>
            <a:ext cx="2819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In </a:t>
            </a:r>
            <a:r>
              <a:rPr lang="en-US" sz="1200" dirty="0" smtClean="0">
                <a:latin typeface="Gill Sans MT" pitchFamily="34" charset="0"/>
              </a:rPr>
              <a:t>mild climates </a:t>
            </a:r>
            <a:r>
              <a:rPr lang="en-US" sz="1200" dirty="0" smtClean="0">
                <a:latin typeface="Gill Sans MT" pitchFamily="34" charset="0"/>
              </a:rPr>
              <a:t>able to smell prey from 12 miles away. Cloud cover </a:t>
            </a:r>
            <a:r>
              <a:rPr lang="en-US" sz="1200" dirty="0" smtClean="0">
                <a:latin typeface="Gill Sans MT" pitchFamily="34" charset="0"/>
              </a:rPr>
              <a:t>increases ability </a:t>
            </a:r>
            <a:r>
              <a:rPr lang="en-US" sz="1200" dirty="0" smtClean="0">
                <a:latin typeface="Gill Sans MT" pitchFamily="34" charset="0"/>
              </a:rPr>
              <a:t>by 67%. Extreme winds </a:t>
            </a:r>
            <a:r>
              <a:rPr lang="en-US" sz="1200" dirty="0" smtClean="0">
                <a:latin typeface="Gill Sans MT" pitchFamily="34" charset="0"/>
              </a:rPr>
              <a:t>cause </a:t>
            </a:r>
            <a:r>
              <a:rPr lang="en-US" sz="1200" dirty="0" smtClean="0">
                <a:latin typeface="Gill Sans MT" pitchFamily="34" charset="0"/>
              </a:rPr>
              <a:t>difficulty during </a:t>
            </a:r>
            <a:r>
              <a:rPr lang="en-US" sz="1200" dirty="0" smtClean="0">
                <a:latin typeface="Gill Sans MT" pitchFamily="34" charset="0"/>
              </a:rPr>
              <a:t>flight </a:t>
            </a:r>
            <a:r>
              <a:rPr lang="en-US" sz="1200" dirty="0" smtClean="0">
                <a:latin typeface="Gill Sans MT" pitchFamily="34" charset="0"/>
              </a:rPr>
              <a:t>because of horns.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606" y="2049376"/>
            <a:ext cx="290699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Diet must be 30% freshwater and 10% salt water. Can store </a:t>
            </a:r>
            <a:r>
              <a:rPr lang="en-US" sz="1200" dirty="0" smtClean="0">
                <a:latin typeface="Gill Sans MT" pitchFamily="34" charset="0"/>
              </a:rPr>
              <a:t>water </a:t>
            </a:r>
            <a:r>
              <a:rPr lang="en-US" sz="1200" dirty="0" smtClean="0">
                <a:latin typeface="Gill Sans MT" pitchFamily="34" charset="0"/>
              </a:rPr>
              <a:t>for up to 6 months. Needs to consume 24 </a:t>
            </a:r>
            <a:r>
              <a:rPr lang="en-US" sz="1200" dirty="0" smtClean="0">
                <a:latin typeface="Gill Sans MT" pitchFamily="34" charset="0"/>
              </a:rPr>
              <a:t>smaller </a:t>
            </a:r>
            <a:r>
              <a:rPr lang="en-US" sz="1200" dirty="0" smtClean="0">
                <a:latin typeface="Gill Sans MT" pitchFamily="34" charset="0"/>
              </a:rPr>
              <a:t>mammals (size of rodents) hourly. 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606" y="538385"/>
            <a:ext cx="237359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Similar to amphibians, alien is able to look in multiple direction simultaneously In order to avoid oncoming obstacles.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325395" y="1617252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69218"/>
              <a:gd name="adj4" fmla="val 125389"/>
              <a:gd name="adj5" fmla="val 138445"/>
              <a:gd name="adj6" fmla="val 156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Vocal Abilities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08" y="1925161"/>
            <a:ext cx="28193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Uses to echolocation to communicate with others by bouncing signals off of ocean tides.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075" y="6248400"/>
            <a:ext cx="6875505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CHARACTERIST</a:t>
            </a:r>
            <a:r>
              <a:rPr lang="en-US" sz="4400" dirty="0" smtClean="0">
                <a:latin typeface="Gill Sans MT" pitchFamily="34" charset="0"/>
              </a:rPr>
              <a:t>ICS</a:t>
            </a:r>
            <a:endParaRPr lang="en-US" sz="4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6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t="3665" r="1513" b="4869"/>
          <a:stretch/>
        </p:blipFill>
        <p:spPr>
          <a:xfrm>
            <a:off x="3037703" y="1943525"/>
            <a:ext cx="3016733" cy="2732449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6172200" y="233585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2686"/>
              <a:gd name="adj6" fmla="val -65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6324600" y="1447800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43984"/>
              <a:gd name="adj4" fmla="val -28713"/>
              <a:gd name="adj5" fmla="val 230257"/>
              <a:gd name="adj6" fmla="val -39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Diet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400800" y="4191000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0015"/>
              <a:gd name="adj6" fmla="val -110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Appendages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6703367" y="2895601"/>
            <a:ext cx="2057400" cy="304800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Body Temperature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57996" y="76200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2395"/>
              <a:gd name="adj4" fmla="val 120405"/>
              <a:gd name="adj5" fmla="val 619977"/>
              <a:gd name="adj6" fmla="val 180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Skin Color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315098" y="2694151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2395"/>
              <a:gd name="adj4" fmla="val 120405"/>
              <a:gd name="adj5" fmla="val 89900"/>
              <a:gd name="adj6" fmla="val 141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Special Abilities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477795" y="4523574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69218"/>
              <a:gd name="adj4" fmla="val 125389"/>
              <a:gd name="adj5" fmla="val 239804"/>
              <a:gd name="adj6" fmla="val 160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Weaknesses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98" y="381000"/>
            <a:ext cx="272260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Arid climates allows skin to become translucent for self defense. Skin behaves like a plant cell in regards to photosynthesis.  </a:t>
            </a:r>
            <a:endParaRPr lang="en-US" sz="1200" i="1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107" y="2940039"/>
            <a:ext cx="223039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When threatened, Alien expels thorns, similar to </a:t>
            </a:r>
            <a:r>
              <a:rPr lang="en-US" sz="1200" i="1" dirty="0" err="1" smtClean="0"/>
              <a:t>Cactaceae</a:t>
            </a:r>
            <a:r>
              <a:rPr lang="en-US" sz="1200" dirty="0" smtClean="0"/>
              <a:t>,</a:t>
            </a:r>
            <a:r>
              <a:rPr lang="en-US" sz="1200" dirty="0" smtClean="0">
                <a:latin typeface="Gill Sans MT" pitchFamily="34" charset="0"/>
              </a:rPr>
              <a:t> through pores in order to blend into environment. Also uses them to burrow into loose soil for long periods of slumber. 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107" y="4828374"/>
            <a:ext cx="2689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Lacks speed; will be competing with serpents, reptiles and small mammals for resources. Tends to relate with </a:t>
            </a:r>
            <a:r>
              <a:rPr lang="en-US" sz="1200" dirty="0" smtClean="0"/>
              <a:t>arachnids</a:t>
            </a:r>
            <a:r>
              <a:rPr lang="en-US" sz="1200" i="1" dirty="0" smtClean="0">
                <a:latin typeface="Gill Sans MT" pitchFamily="34" charset="0"/>
              </a:rPr>
              <a:t>.  </a:t>
            </a:r>
            <a:endParaRPr lang="en-US" sz="1200" i="1" dirty="0">
              <a:latin typeface="Gill Sans M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200400"/>
            <a:ext cx="281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Needs one-seasoned climate in order to sustain adequate body temperature. Must burrow in ground to thrive.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4775" y="4495800"/>
            <a:ext cx="2819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Alien walks on his upper-extremities. Alien can only move by doing flips. Landing on any hard surface will result in broken arms. 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2818" y="1714074"/>
            <a:ext cx="290699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Drastic changes in temperature results in eyeball implosion.  Able to survive solely on these shed eyeballs. Little to no water needed, as moisture is absorbed through consumed eyeballs.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606" y="538385"/>
            <a:ext cx="23735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In order to survive extreme sunlight, aliens eye fluid secretion  prevents blistering and burning.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325395" y="1617252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69218"/>
              <a:gd name="adj4" fmla="val 125389"/>
              <a:gd name="adj5" fmla="val 91206"/>
              <a:gd name="adj6" fmla="val 176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Vocal Abilities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08" y="1888254"/>
            <a:ext cx="28193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In wind, hairs vibrate in a way that creates  musical resonance which can be felt by similar alien’s hair follicles.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075" y="6248400"/>
            <a:ext cx="6875505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CHARACTERIST</a:t>
            </a:r>
            <a:r>
              <a:rPr lang="en-US" sz="4400" dirty="0" smtClean="0">
                <a:latin typeface="Gill Sans MT" pitchFamily="34" charset="0"/>
              </a:rPr>
              <a:t>ICS</a:t>
            </a:r>
            <a:endParaRPr lang="en-US" sz="4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6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2 3"/>
          <p:cNvSpPr/>
          <p:nvPr/>
        </p:nvSpPr>
        <p:spPr>
          <a:xfrm>
            <a:off x="6172200" y="233585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2686"/>
              <a:gd name="adj6" fmla="val -65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6553200" y="1295400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43984"/>
              <a:gd name="adj4" fmla="val -28713"/>
              <a:gd name="adj5" fmla="val 346849"/>
              <a:gd name="adj6" fmla="val -77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Diet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382025" y="3962400"/>
            <a:ext cx="20574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961"/>
              <a:gd name="adj6" fmla="val -59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Appendages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6627167" y="2362200"/>
            <a:ext cx="2057400" cy="304800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Body Temperature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57996" y="76200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2395"/>
              <a:gd name="adj4" fmla="val 120405"/>
              <a:gd name="adj5" fmla="val 589136"/>
              <a:gd name="adj6" fmla="val 150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Skin Color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315098" y="2006372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52395"/>
              <a:gd name="adj4" fmla="val 120405"/>
              <a:gd name="adj5" fmla="val 89900"/>
              <a:gd name="adj6" fmla="val 141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Special Abilities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463065" y="3701142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41180"/>
              <a:gd name="adj4" fmla="val 121235"/>
              <a:gd name="adj5" fmla="val -40570"/>
              <a:gd name="adj6" fmla="val 144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Weaknesses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98" y="381000"/>
            <a:ext cx="272260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MT" pitchFamily="34" charset="0"/>
              </a:rPr>
              <a:t>Needs a climate with </a:t>
            </a:r>
            <a:r>
              <a:rPr lang="en-US" sz="1200" dirty="0" smtClean="0">
                <a:latin typeface="Gill Sans MT" pitchFamily="34" charset="0"/>
              </a:rPr>
              <a:t>a variation of </a:t>
            </a:r>
            <a:r>
              <a:rPr lang="en-US" sz="1200" dirty="0" smtClean="0"/>
              <a:t>precipitation</a:t>
            </a:r>
            <a:r>
              <a:rPr lang="en-US" sz="1200" dirty="0" smtClean="0">
                <a:latin typeface="Gill Sans MT" pitchFamily="34" charset="0"/>
              </a:rPr>
              <a:t> and</a:t>
            </a:r>
            <a:r>
              <a:rPr lang="en-US" sz="1200" i="1" dirty="0" smtClean="0">
                <a:latin typeface="Gill Sans MT" pitchFamily="34" charset="0"/>
              </a:rPr>
              <a:t> </a:t>
            </a:r>
            <a:r>
              <a:rPr lang="en-US" sz="1200" dirty="0" smtClean="0">
                <a:latin typeface="Gill Sans MT" pitchFamily="34" charset="0"/>
              </a:rPr>
              <a:t>hu</a:t>
            </a:r>
            <a:r>
              <a:rPr lang="en-US" sz="1200" dirty="0" smtClean="0">
                <a:latin typeface="Gill Sans MT" pitchFamily="34" charset="0"/>
              </a:rPr>
              <a:t>midity to control the creature’s hue.  </a:t>
            </a:r>
            <a:endParaRPr lang="en-US" sz="1200" i="1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4021"/>
            <a:ext cx="223039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MT" pitchFamily="34" charset="0"/>
              </a:rPr>
              <a:t>Requires fluctuations in temperatures and </a:t>
            </a:r>
            <a:r>
              <a:rPr lang="en-US" sz="1200" dirty="0" smtClean="0">
                <a:latin typeface="Gill Sans MT" pitchFamily="34" charset="0"/>
              </a:rPr>
              <a:t>precipitation </a:t>
            </a:r>
            <a:r>
              <a:rPr lang="en-US" sz="1200" dirty="0">
                <a:latin typeface="Gill Sans MT" pitchFamily="34" charset="0"/>
              </a:rPr>
              <a:t>at least every 3 months in order </a:t>
            </a:r>
            <a:r>
              <a:rPr lang="en-US" sz="1200" dirty="0" smtClean="0">
                <a:latin typeface="Gill Sans MT" pitchFamily="34" charset="0"/>
              </a:rPr>
              <a:t>to project </a:t>
            </a:r>
            <a:r>
              <a:rPr lang="en-US" sz="1200" dirty="0" smtClean="0">
                <a:latin typeface="Gill Sans MT" pitchFamily="34" charset="0"/>
              </a:rPr>
              <a:t>large amounts of gastrointestinal fluid up to 25 meters.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065" y="4005942"/>
            <a:ext cx="268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Arid air dissolves alien’s life form and will result in alien becoming a pool of bodily fluid.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2667000"/>
            <a:ext cx="2819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Body temperature is very flexible. </a:t>
            </a:r>
            <a:r>
              <a:rPr lang="en-US" sz="1200" dirty="0" smtClean="0">
                <a:latin typeface="Gill Sans MT" pitchFamily="34" charset="0"/>
              </a:rPr>
              <a:t> Alien’s </a:t>
            </a:r>
            <a:r>
              <a:rPr lang="en-US" sz="1200" dirty="0" smtClean="0">
                <a:latin typeface="Gill Sans MT" pitchFamily="34" charset="0"/>
              </a:rPr>
              <a:t>temperature can vary anywhere from the temperature of  Villa Las Estrellas, Antarctica to </a:t>
            </a:r>
            <a:r>
              <a:rPr lang="en-US" sz="1200" dirty="0">
                <a:latin typeface="Gill Sans MT" pitchFamily="34" charset="0"/>
              </a:rPr>
              <a:t>Dallol, </a:t>
            </a:r>
            <a:r>
              <a:rPr lang="en-US" sz="1200" dirty="0" smtClean="0">
                <a:latin typeface="Gill Sans MT" pitchFamily="34" charset="0"/>
              </a:rPr>
              <a:t>Ethiopia.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267200"/>
            <a:ext cx="281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Alien slithers across terrain using its arms to pull it and leaves a sticky trail behind him to trap prey.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832" y="1600200"/>
            <a:ext cx="29069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Able to </a:t>
            </a:r>
            <a:r>
              <a:rPr lang="en-US" sz="1200" dirty="0" smtClean="0">
                <a:latin typeface="Gill Sans MT" pitchFamily="34" charset="0"/>
              </a:rPr>
              <a:t>absorb only freshwater </a:t>
            </a:r>
            <a:r>
              <a:rPr lang="en-US" sz="1200" dirty="0">
                <a:latin typeface="Gill Sans MT" pitchFamily="34" charset="0"/>
              </a:rPr>
              <a:t>through </a:t>
            </a:r>
            <a:r>
              <a:rPr lang="en-US" sz="1200" dirty="0" smtClean="0">
                <a:latin typeface="Gill Sans MT" pitchFamily="34" charset="0"/>
              </a:rPr>
              <a:t>gelatinous orifices. </a:t>
            </a:r>
            <a:r>
              <a:rPr lang="en-US" sz="1200" dirty="0" smtClean="0">
                <a:latin typeface="Gill Sans MT" pitchFamily="34" charset="0"/>
              </a:rPr>
              <a:t>Prefers a diet of various aviary creatures.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468" y="538384"/>
            <a:ext cx="237359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Alien is blind. They have eyes, but they are non-functional.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295507" y="1128680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-34521"/>
              <a:gd name="adj4" fmla="val 134527"/>
              <a:gd name="adj5" fmla="val 336952"/>
              <a:gd name="adj6" fmla="val 163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Vocal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Abilities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961" y="1425337"/>
            <a:ext cx="281939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itchFamily="34" charset="0"/>
              </a:rPr>
              <a:t>In wind, alien can send out cooing/warbling  noises.  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075" y="6248400"/>
            <a:ext cx="6875505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ALIEN CHARACTERIST</a:t>
            </a:r>
            <a:r>
              <a:rPr lang="en-US" sz="4400" dirty="0" smtClean="0">
                <a:latin typeface="Gill Sans MT" pitchFamily="34" charset="0"/>
              </a:rPr>
              <a:t>ICS</a:t>
            </a:r>
            <a:endParaRPr lang="en-US" sz="4400" dirty="0">
              <a:latin typeface="Gill Sans MT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18" y="1922052"/>
            <a:ext cx="3217933" cy="2516691"/>
          </a:xfrm>
          <a:prstGeom prst="rect">
            <a:avLst/>
          </a:prstGeom>
        </p:spPr>
      </p:pic>
      <p:sp>
        <p:nvSpPr>
          <p:cNvPr id="22" name="Line Callout 2 21"/>
          <p:cNvSpPr/>
          <p:nvPr/>
        </p:nvSpPr>
        <p:spPr>
          <a:xfrm>
            <a:off x="423401" y="4722420"/>
            <a:ext cx="2057400" cy="304800"/>
          </a:xfrm>
          <a:prstGeom prst="borderCallout2">
            <a:avLst>
              <a:gd name="adj1" fmla="val 29965"/>
              <a:gd name="adj2" fmla="val 99247"/>
              <a:gd name="adj3" fmla="val 41180"/>
              <a:gd name="adj4" fmla="val 121235"/>
              <a:gd name="adj5" fmla="val -40570"/>
              <a:gd name="adj6" fmla="val 144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Weaknesses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546" y="5027220"/>
            <a:ext cx="2689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MT" pitchFamily="34" charset="0"/>
              </a:rPr>
              <a:t>S</a:t>
            </a:r>
            <a:r>
              <a:rPr lang="en-US" sz="1200" dirty="0" smtClean="0">
                <a:latin typeface="Gill Sans MT" pitchFamily="34" charset="0"/>
              </a:rPr>
              <a:t>lithering across coarse terrain will result in the erosion of his lower body. Alien needs forgiving land. </a:t>
            </a:r>
            <a:r>
              <a:rPr lang="en-US" sz="1200" dirty="0" smtClean="0">
                <a:latin typeface="Gill Sans MT" pitchFamily="34" charset="0"/>
              </a:rPr>
              <a:t> </a:t>
            </a:r>
            <a:r>
              <a:rPr lang="en-US" sz="1200" dirty="0" smtClean="0"/>
              <a:t>Able </a:t>
            </a:r>
            <a:r>
              <a:rPr lang="en-US" sz="1200" dirty="0"/>
              <a:t>to move best on land suitable for bovine mammals. </a:t>
            </a:r>
            <a:endParaRPr lang="en-US" sz="12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0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://room42.wikispaces.com/file/view/savanna_2.jpg/33513641/savanna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r="5302"/>
          <a:stretch/>
        </p:blipFill>
        <p:spPr bwMode="auto">
          <a:xfrm>
            <a:off x="6092425" y="429696"/>
            <a:ext cx="2724102" cy="16670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85c7a.medialib.glogster.com/media/e2/e2a81b7f51881327a4843bb3d7da4557feb4ee732e9dedfd7ac3743825d4a39d/norris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706557" cy="198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dev.epubbud.com/uploads/1/2/5/1255998/images/tund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593446" cy="1752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696308" cy="1752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7" y="2362200"/>
            <a:ext cx="2574323" cy="190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http://4.bp.blogspot.com/-o6Q430FdR2s/TnFDhzxEziI/AAAAAAAAAoM/D5AbYzAR6hs/s1600/iow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461280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upload.wikimedia.org/wikipedia/commons/6/66/Sagebrush-Steppe_in_northeastern_Nevada_along_US_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590800" cy="1943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http://www.kewarra.com/images/p-beach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5" y="381001"/>
            <a:ext cx="2628555" cy="1757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6781800" y="1600200"/>
            <a:ext cx="2176921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Tropical Savanna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85800" y="3657600"/>
            <a:ext cx="2224531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Desert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858000" y="3733800"/>
            <a:ext cx="2108282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Marine West Coast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990600" y="5715000"/>
            <a:ext cx="1948547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Tundra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733800" y="5867400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Steppe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657600" y="3733800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Humid </a:t>
            </a:r>
            <a:r>
              <a:rPr 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Continental 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914400" y="1676400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Humid  Subtropical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2514600" cy="1776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733800" y="1676400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Subarctic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629400" y="5791200"/>
            <a:ext cx="2286000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Tropical </a:t>
            </a:r>
            <a:r>
              <a:rPr 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Rainforest </a:t>
            </a:r>
          </a:p>
        </p:txBody>
      </p:sp>
      <p:pic>
        <p:nvPicPr>
          <p:cNvPr id="54" name="Picture 4" descr="http://schools.iclipart.com/dodl.php?linklokauth=LzA0Ni9iYXRjaF85MS9iNV9hbGllbjAwMTguanBnLDE0MDAwOTE5NDcsMjA3LjI4LjE2Ny4xLDAsMCxMTF8wLCw1MzI3MmY0MWI3M2QyOTBhZDk1OWQwNWEyMWY3NTRhNw%3D%3D/b5_alien0018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1437897" cy="212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00400"/>
            <a:ext cx="1626089" cy="173295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1400"/>
            <a:ext cx="2542317" cy="133895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t="3665" r="1513" b="4869"/>
          <a:stretch/>
        </p:blipFill>
        <p:spPr>
          <a:xfrm>
            <a:off x="2362200" y="3505200"/>
            <a:ext cx="1460837" cy="132317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52800"/>
            <a:ext cx="1816681" cy="14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15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1054</Words>
  <Application>Microsoft Office PowerPoint</Application>
  <PresentationFormat>On-screen Show (4:3)</PresentationFormat>
  <Paragraphs>111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ALIENS HAVE CRASH LANDED ON EARTH  Your job is to help them survive!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Groth, Jason</dc:creator>
  <cp:lastModifiedBy>Thompson, Whitney</cp:lastModifiedBy>
  <cp:revision>110</cp:revision>
  <dcterms:created xsi:type="dcterms:W3CDTF">2014-05-14T18:15:21Z</dcterms:created>
  <dcterms:modified xsi:type="dcterms:W3CDTF">2014-10-06T15:14:09Z</dcterms:modified>
</cp:coreProperties>
</file>